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1" r:id="rId4"/>
    <p:sldId id="286" r:id="rId5"/>
    <p:sldId id="287" r:id="rId6"/>
    <p:sldId id="285" r:id="rId7"/>
    <p:sldId id="289" r:id="rId8"/>
    <p:sldId id="288" r:id="rId9"/>
    <p:sldId id="293" r:id="rId10"/>
    <p:sldId id="290" r:id="rId11"/>
    <p:sldId id="279"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8AB5"/>
    <a:srgbClr val="F61269"/>
    <a:srgbClr val="FFDD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706" autoAdjust="0"/>
  </p:normalViewPr>
  <p:slideViewPr>
    <p:cSldViewPr snapToGrid="0">
      <p:cViewPr varScale="1">
        <p:scale>
          <a:sx n="109" d="100"/>
          <a:sy n="109" d="100"/>
        </p:scale>
        <p:origin x="498" y="102"/>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E9080-2FFF-4241-9D81-E2D22262BCF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78E291FC-B15F-4329-89DE-4C27C6B74A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7A546F44-3BC0-4F6D-AEDD-422E61469A61}"/>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5" name="Fußzeilenplatzhalter 4">
            <a:extLst>
              <a:ext uri="{FF2B5EF4-FFF2-40B4-BE49-F238E27FC236}">
                <a16:creationId xmlns:a16="http://schemas.microsoft.com/office/drawing/2014/main" id="{57480C22-F4F9-41CB-90E7-AA5DDC9F9C7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2A002EC-D42F-4EA8-AD66-C3349101F791}"/>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395627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715DBA-7074-41FD-8E96-DED2A8A17005}"/>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BD5E2F88-473B-4BDE-A9FD-CE2A859D42B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B90FC1-2FF5-4CBD-8A31-4A92F470186B}"/>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5" name="Fußzeilenplatzhalter 4">
            <a:extLst>
              <a:ext uri="{FF2B5EF4-FFF2-40B4-BE49-F238E27FC236}">
                <a16:creationId xmlns:a16="http://schemas.microsoft.com/office/drawing/2014/main" id="{E8196573-D989-4AF5-83FD-B918570C4FA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13EE922-5627-4D14-BF60-CC9A2914AAE9}"/>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333049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62769CE-4BBC-4924-B8C2-365B70FA8A8F}"/>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26857DCC-6037-4530-B690-D3DE06721EB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508A371-0157-4807-99CF-2DC9FDC51393}"/>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5" name="Fußzeilenplatzhalter 4">
            <a:extLst>
              <a:ext uri="{FF2B5EF4-FFF2-40B4-BE49-F238E27FC236}">
                <a16:creationId xmlns:a16="http://schemas.microsoft.com/office/drawing/2014/main" id="{52E53A64-DAC7-404E-8102-81EBEBDED71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A16C5D9C-C425-4FD5-ACC1-3017898748E0}"/>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2121966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6A7F6-A093-4B09-A55D-9D6983DC61B7}"/>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28E0155-1942-4FC9-BFDA-6ED5A4074C0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8FD0877-EBF6-45DF-B2F2-74437CA0B4B9}"/>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5" name="Fußzeilenplatzhalter 4">
            <a:extLst>
              <a:ext uri="{FF2B5EF4-FFF2-40B4-BE49-F238E27FC236}">
                <a16:creationId xmlns:a16="http://schemas.microsoft.com/office/drawing/2014/main" id="{68A51745-C7F4-4751-8AC8-EBF2C639A2E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05A5976-6405-4184-9B0B-7A224D6D9AD4}"/>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253027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495BA-4485-4223-85FA-3A1F8F7FC92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9CC1E87B-A093-4232-B34F-A182594B6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7BBE81-8C52-4859-8678-35194B743CC0}"/>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5" name="Fußzeilenplatzhalter 4">
            <a:extLst>
              <a:ext uri="{FF2B5EF4-FFF2-40B4-BE49-F238E27FC236}">
                <a16:creationId xmlns:a16="http://schemas.microsoft.com/office/drawing/2014/main" id="{B5FCD828-3947-4B4F-A9F6-D53FF9C2972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6B19E1D-C685-41CB-BC35-75C0B89DAC5C}"/>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21578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14041-8DAB-46B8-A07E-44C85B8AB24B}"/>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EF33FD4-AC1E-43E0-86A0-89EFE7C0160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742FD5ED-E45C-4B48-B53B-72E4DB34C76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59D7C9F-5F5A-4758-A0D4-E6DF635D83E1}"/>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6" name="Fußzeilenplatzhalter 5">
            <a:extLst>
              <a:ext uri="{FF2B5EF4-FFF2-40B4-BE49-F238E27FC236}">
                <a16:creationId xmlns:a16="http://schemas.microsoft.com/office/drawing/2014/main" id="{7DEC647F-9986-41A0-8CAC-687014A99D3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4D61554-85FB-42FE-AB52-389C2D4FD7EC}"/>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135143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ED1F4-6BB2-48B0-9157-AE6FA128675F}"/>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11FE0B6-3055-4933-BE82-4A510388F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BBE3195-291A-4ABD-864A-98C426032D7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EFE5B57-79E8-49F5-B86C-2E99C259B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1FF0EBD-4437-4BE0-9D61-5891597791F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EAD0EA1-B418-448B-B65B-0A549F9D07A2}"/>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8" name="Fußzeilenplatzhalter 7">
            <a:extLst>
              <a:ext uri="{FF2B5EF4-FFF2-40B4-BE49-F238E27FC236}">
                <a16:creationId xmlns:a16="http://schemas.microsoft.com/office/drawing/2014/main" id="{44C9FAE7-BE88-4FE4-A07E-B525C999E2A6}"/>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CE012BE5-6FCB-47B3-AE5D-D79EA8143399}"/>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3477385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037D39-ECBA-4F8F-A504-E7A56FD0591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B922C139-0628-4DA2-8F9F-431666B41A5D}"/>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4" name="Fußzeilenplatzhalter 3">
            <a:extLst>
              <a:ext uri="{FF2B5EF4-FFF2-40B4-BE49-F238E27FC236}">
                <a16:creationId xmlns:a16="http://schemas.microsoft.com/office/drawing/2014/main" id="{A9A782E4-1244-4838-B37A-EE9818AAD7EE}"/>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2C41CDBF-525E-4172-85A1-76F504264EBC}"/>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14397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6A095C0-5A81-4F42-9C85-18EFFF8C23E7}"/>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3" name="Fußzeilenplatzhalter 2">
            <a:extLst>
              <a:ext uri="{FF2B5EF4-FFF2-40B4-BE49-F238E27FC236}">
                <a16:creationId xmlns:a16="http://schemas.microsoft.com/office/drawing/2014/main" id="{EDBF1C95-582C-4E77-AD60-6F2CC22B3808}"/>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A3B630FA-9486-425E-97B6-F55DB19A1340}"/>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321531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EBD01A-6E94-4C45-9AE4-B8593553AED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3213066A-688C-4568-BD85-B8BC2C913A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A63E46D-E010-4553-BFFE-EC5CB7F3E2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278831-097C-45EF-8D62-3F71222968EE}"/>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6" name="Fußzeilenplatzhalter 5">
            <a:extLst>
              <a:ext uri="{FF2B5EF4-FFF2-40B4-BE49-F238E27FC236}">
                <a16:creationId xmlns:a16="http://schemas.microsoft.com/office/drawing/2014/main" id="{75190026-C75F-494A-916A-BB6E2435813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BAD8F4-6B15-4DBB-B4C2-7912FAF326D3}"/>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1106777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1369C-E76E-468F-903E-B419CC7EC41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03F55C47-E198-4904-87C6-24BECC76AB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826A7328-9DBC-4EFB-8DB7-8DE5F09191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2E4D34E-C3D5-4F54-B106-9033D57C6A21}"/>
              </a:ext>
            </a:extLst>
          </p:cNvPr>
          <p:cNvSpPr>
            <a:spLocks noGrp="1"/>
          </p:cNvSpPr>
          <p:nvPr>
            <p:ph type="dt" sz="half" idx="10"/>
          </p:nvPr>
        </p:nvSpPr>
        <p:spPr/>
        <p:txBody>
          <a:bodyPr/>
          <a:lstStyle/>
          <a:p>
            <a:fld id="{CAA224F5-23DE-4AF0-963D-7D1B97D916D4}" type="datetimeFigureOut">
              <a:rPr lang="de-AT" smtClean="0"/>
              <a:t>04.05.2021</a:t>
            </a:fld>
            <a:endParaRPr lang="de-AT"/>
          </a:p>
        </p:txBody>
      </p:sp>
      <p:sp>
        <p:nvSpPr>
          <p:cNvPr id="6" name="Fußzeilenplatzhalter 5">
            <a:extLst>
              <a:ext uri="{FF2B5EF4-FFF2-40B4-BE49-F238E27FC236}">
                <a16:creationId xmlns:a16="http://schemas.microsoft.com/office/drawing/2014/main" id="{EEFCFBB7-FD9E-41BB-808F-1E08F23AB8E0}"/>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1BC4720-AEDB-492D-A48B-2F0FC1BB4507}"/>
              </a:ext>
            </a:extLst>
          </p:cNvPr>
          <p:cNvSpPr>
            <a:spLocks noGrp="1"/>
          </p:cNvSpPr>
          <p:nvPr>
            <p:ph type="sldNum" sz="quarter" idx="12"/>
          </p:nvPr>
        </p:nvSpPr>
        <p:spPr/>
        <p:txBody>
          <a:bodyPr/>
          <a:lstStyle/>
          <a:p>
            <a:fld id="{CF64D1A0-32D8-4FB6-959B-8D252BE19A28}" type="slidenum">
              <a:rPr lang="de-AT" smtClean="0"/>
              <a:t>‹Nr.›</a:t>
            </a:fld>
            <a:endParaRPr lang="de-AT"/>
          </a:p>
        </p:txBody>
      </p:sp>
    </p:spTree>
    <p:extLst>
      <p:ext uri="{BB962C8B-B14F-4D97-AF65-F5344CB8AC3E}">
        <p14:creationId xmlns:p14="http://schemas.microsoft.com/office/powerpoint/2010/main" val="4284975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A03CD8F0-5E10-431B-8846-0166E7B122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0FA073A-3411-41F8-A0A4-41AFE2ADE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475425C4-194F-4B6C-AB8C-6CF9169D9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224F5-23DE-4AF0-963D-7D1B97D916D4}" type="datetimeFigureOut">
              <a:rPr lang="de-AT" smtClean="0"/>
              <a:t>04.05.2021</a:t>
            </a:fld>
            <a:endParaRPr lang="de-AT"/>
          </a:p>
        </p:txBody>
      </p:sp>
      <p:sp>
        <p:nvSpPr>
          <p:cNvPr id="5" name="Fußzeilenplatzhalter 4">
            <a:extLst>
              <a:ext uri="{FF2B5EF4-FFF2-40B4-BE49-F238E27FC236}">
                <a16:creationId xmlns:a16="http://schemas.microsoft.com/office/drawing/2014/main" id="{36791BFE-2789-41AD-9CC3-9BA9D69B5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146EDE54-6305-42FE-842A-EA760473D3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4D1A0-32D8-4FB6-959B-8D252BE19A28}" type="slidenum">
              <a:rPr lang="de-AT" smtClean="0"/>
              <a:t>‹Nr.›</a:t>
            </a:fld>
            <a:endParaRPr lang="de-AT"/>
          </a:p>
        </p:txBody>
      </p:sp>
    </p:spTree>
    <p:extLst>
      <p:ext uri="{BB962C8B-B14F-4D97-AF65-F5344CB8AC3E}">
        <p14:creationId xmlns:p14="http://schemas.microsoft.com/office/powerpoint/2010/main" val="2225115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Screenshot enthält.&#10;&#10;Automatisch generierte Beschreibung">
            <a:extLst>
              <a:ext uri="{FF2B5EF4-FFF2-40B4-BE49-F238E27FC236}">
                <a16:creationId xmlns:a16="http://schemas.microsoft.com/office/drawing/2014/main" id="{9A188975-5344-4731-892F-BCE1A8340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1243437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creenshot, Zeichnung enthält.&#10;&#10;Automatisch generierte Beschreibung">
            <a:extLst>
              <a:ext uri="{FF2B5EF4-FFF2-40B4-BE49-F238E27FC236}">
                <a16:creationId xmlns:a16="http://schemas.microsoft.com/office/drawing/2014/main" id="{5EBDD617-07D9-4076-90C0-E115D9874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8" name="Titel 1">
            <a:extLst>
              <a:ext uri="{FF2B5EF4-FFF2-40B4-BE49-F238E27FC236}">
                <a16:creationId xmlns:a16="http://schemas.microsoft.com/office/drawing/2014/main" id="{DA678EE3-3E8E-47C0-B86E-06CA2942D4A4}"/>
              </a:ext>
            </a:extLst>
          </p:cNvPr>
          <p:cNvSpPr txBox="1">
            <a:spLocks/>
          </p:cNvSpPr>
          <p:nvPr/>
        </p:nvSpPr>
        <p:spPr>
          <a:xfrm>
            <a:off x="819423" y="2076930"/>
            <a:ext cx="4551947" cy="3709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sz="1800" dirty="0" smtClean="0">
              <a:solidFill>
                <a:schemeClr val="bg1"/>
              </a:solidFill>
            </a:endParaRPr>
          </a:p>
        </p:txBody>
      </p:sp>
      <p:sp>
        <p:nvSpPr>
          <p:cNvPr id="10" name="Titel 1">
            <a:extLst>
              <a:ext uri="{FF2B5EF4-FFF2-40B4-BE49-F238E27FC236}">
                <a16:creationId xmlns:a16="http://schemas.microsoft.com/office/drawing/2014/main" id="{D327055A-F6F8-4C5C-96A2-BA095AFF90D3}"/>
              </a:ext>
            </a:extLst>
          </p:cNvPr>
          <p:cNvSpPr>
            <a:spLocks noGrp="1"/>
          </p:cNvSpPr>
          <p:nvPr>
            <p:ph type="title"/>
          </p:nvPr>
        </p:nvSpPr>
        <p:spPr>
          <a:xfrm>
            <a:off x="838200" y="365125"/>
            <a:ext cx="10515600" cy="1325563"/>
          </a:xfrm>
        </p:spPr>
        <p:txBody>
          <a:bodyPr>
            <a:normAutofit/>
          </a:bodyPr>
          <a:lstStyle/>
          <a:p>
            <a:r>
              <a:rPr lang="de-AT" sz="4000" b="1" dirty="0">
                <a:solidFill>
                  <a:schemeClr val="bg1"/>
                </a:solidFill>
              </a:rPr>
              <a:t>Bereich Tierhaltung - </a:t>
            </a:r>
            <a:r>
              <a:rPr lang="de-AT" sz="3200" b="1" dirty="0" smtClean="0">
                <a:solidFill>
                  <a:srgbClr val="F61269"/>
                </a:solidFill>
              </a:rPr>
              <a:t>Pferdewirtschaft</a:t>
            </a:r>
            <a:endParaRPr lang="de-AT" sz="3200" b="1" dirty="0">
              <a:solidFill>
                <a:srgbClr val="F61269"/>
              </a:solidFill>
            </a:endParaRPr>
          </a:p>
        </p:txBody>
      </p:sp>
      <p:sp>
        <p:nvSpPr>
          <p:cNvPr id="2" name="Rechteck 1"/>
          <p:cNvSpPr/>
          <p:nvPr/>
        </p:nvSpPr>
        <p:spPr>
          <a:xfrm>
            <a:off x="524435" y="1882588"/>
            <a:ext cx="9843247" cy="4864922"/>
          </a:xfrm>
          <a:prstGeom prst="rect">
            <a:avLst/>
          </a:prstGeom>
        </p:spPr>
        <p:txBody>
          <a:bodyPr wrap="square">
            <a:spAutoFit/>
          </a:bodyPr>
          <a:lstStyle/>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 Pferdewirtschaft am Edelhof verfügt zurzeit über 15 solide ausgebildete Schulpferde. Sowohl Haflinger als auch Warmblutpferde werden für den Unterricht im Dressur- und Springreiten, Gespannfahren, Voltigieren und Wanderreiten eingesetzt. Hierfür steht eine großzügige Infrastruktur zur Verfügung:</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40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x 60 m Reitplatz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40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x 80 m Fahrplatz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60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x 120 m Grasplatz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20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x 40 m Reithalle</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12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x 24 m Reithalle</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800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 Trabrennbahn</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mit weitläufigem Gelände und Wegenetz.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3849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creenshot, Zeichnung enthält.&#10;&#10;Automatisch generierte Beschreibung">
            <a:extLst>
              <a:ext uri="{FF2B5EF4-FFF2-40B4-BE49-F238E27FC236}">
                <a16:creationId xmlns:a16="http://schemas.microsoft.com/office/drawing/2014/main" id="{5EBDD617-07D9-4076-90C0-E115D98746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8" name="Titel 1">
            <a:extLst>
              <a:ext uri="{FF2B5EF4-FFF2-40B4-BE49-F238E27FC236}">
                <a16:creationId xmlns:a16="http://schemas.microsoft.com/office/drawing/2014/main" id="{DA678EE3-3E8E-47C0-B86E-06CA2942D4A4}"/>
              </a:ext>
            </a:extLst>
          </p:cNvPr>
          <p:cNvSpPr txBox="1">
            <a:spLocks/>
          </p:cNvSpPr>
          <p:nvPr/>
        </p:nvSpPr>
        <p:spPr>
          <a:xfrm>
            <a:off x="819423" y="2076930"/>
            <a:ext cx="4551947" cy="37091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sz="1800" dirty="0" smtClean="0">
              <a:solidFill>
                <a:schemeClr val="bg1"/>
              </a:solidFill>
            </a:endParaRPr>
          </a:p>
        </p:txBody>
      </p:sp>
      <p:sp>
        <p:nvSpPr>
          <p:cNvPr id="10" name="Titel 1">
            <a:extLst>
              <a:ext uri="{FF2B5EF4-FFF2-40B4-BE49-F238E27FC236}">
                <a16:creationId xmlns:a16="http://schemas.microsoft.com/office/drawing/2014/main" id="{D327055A-F6F8-4C5C-96A2-BA095AFF90D3}"/>
              </a:ext>
            </a:extLst>
          </p:cNvPr>
          <p:cNvSpPr>
            <a:spLocks noGrp="1"/>
          </p:cNvSpPr>
          <p:nvPr>
            <p:ph type="title"/>
          </p:nvPr>
        </p:nvSpPr>
        <p:spPr>
          <a:xfrm>
            <a:off x="838200" y="365125"/>
            <a:ext cx="10515600" cy="1325563"/>
          </a:xfrm>
        </p:spPr>
        <p:txBody>
          <a:bodyPr>
            <a:normAutofit/>
          </a:bodyPr>
          <a:lstStyle/>
          <a:p>
            <a:r>
              <a:rPr lang="de-AT" sz="4000" b="1" dirty="0">
                <a:solidFill>
                  <a:schemeClr val="bg1"/>
                </a:solidFill>
              </a:rPr>
              <a:t>Bereich Tierhaltung - </a:t>
            </a:r>
            <a:r>
              <a:rPr lang="de-AT" sz="3200" b="1" dirty="0" smtClean="0">
                <a:solidFill>
                  <a:srgbClr val="F61269"/>
                </a:solidFill>
              </a:rPr>
              <a:t>Pferdewirtschaft</a:t>
            </a:r>
            <a:endParaRPr lang="de-AT" sz="3200" b="1" dirty="0">
              <a:solidFill>
                <a:srgbClr val="F61269"/>
              </a:solidFill>
            </a:endParaRPr>
          </a:p>
        </p:txBody>
      </p:sp>
      <p:sp>
        <p:nvSpPr>
          <p:cNvPr id="2" name="Rechteck 1"/>
          <p:cNvSpPr/>
          <p:nvPr/>
        </p:nvSpPr>
        <p:spPr>
          <a:xfrm>
            <a:off x="685800" y="2055812"/>
            <a:ext cx="9157447" cy="2935162"/>
          </a:xfrm>
          <a:prstGeom prst="rect">
            <a:avLst/>
          </a:prstGeom>
        </p:spPr>
        <p:txBody>
          <a:bodyPr wrap="square">
            <a:spAutoFit/>
          </a:bodyPr>
          <a:lstStyle/>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Regelmäßig werden Sonderprüfungen, Kurse, Trainings und Weiterbildungen, sowohl für die ansässigen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SchülerInnen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als auch für externe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TeilnehmerInnen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angeboten</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 Schulpferde am Edelhof genießen täglichen Koppelgang mit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Heuraufe</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und Zugang zu Wasser. An schulfreien Tagen werden sie entweder in der Schrittmaschine bewegt oder unter dem Sattel Korrektur geritten.</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0275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Pflanzenbau</a:t>
            </a:r>
            <a:endParaRPr lang="de-AT" sz="4000" b="1" dirty="0">
              <a:solidFill>
                <a:schemeClr val="bg1"/>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5" name="Rechteck 4"/>
          <p:cNvSpPr/>
          <p:nvPr/>
        </p:nvSpPr>
        <p:spPr>
          <a:xfrm>
            <a:off x="698132" y="2464890"/>
            <a:ext cx="3914811" cy="2246769"/>
          </a:xfrm>
          <a:prstGeom prst="rect">
            <a:avLst/>
          </a:prstGeom>
        </p:spPr>
        <p:txBody>
          <a:bodyPr wrap="square">
            <a:spAutoFit/>
          </a:bodyPr>
          <a:lstStyle/>
          <a:p>
            <a:pPr>
              <a:lnSpc>
                <a:spcPct val="115000"/>
              </a:lnSpc>
              <a:spcAft>
                <a:spcPts val="1000"/>
              </a:spcAft>
            </a:pPr>
            <a:r>
              <a:rPr lang="de-DE" sz="2800" dirty="0">
                <a:solidFill>
                  <a:srgbClr val="FFDD00"/>
                </a:solidFill>
                <a:latin typeface="Calibri" panose="020F0502020204030204" pitchFamily="34" charset="0"/>
                <a:ea typeface="Calibri" panose="020F0502020204030204" pitchFamily="34" charset="0"/>
                <a:cs typeface="Times New Roman" panose="02020603050405020304" pitchFamily="18" charset="0"/>
              </a:rPr>
              <a:t>Umfang des Biobetriebes</a:t>
            </a:r>
            <a:endParaRPr lang="de-DE" dirty="0">
              <a:solidFill>
                <a:srgbClr val="FFDD0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15 ha Ackerland</a:t>
            </a: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davon 2,5 ha Feldfutter</a:t>
            </a: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35 ha Dauergrünland</a:t>
            </a:r>
          </a:p>
        </p:txBody>
      </p:sp>
      <p:sp>
        <p:nvSpPr>
          <p:cNvPr id="11" name="Rechteck 10"/>
          <p:cNvSpPr/>
          <p:nvPr/>
        </p:nvSpPr>
        <p:spPr>
          <a:xfrm>
            <a:off x="5131558" y="1851024"/>
            <a:ext cx="5500048" cy="3905685"/>
          </a:xfrm>
          <a:prstGeom prst="rect">
            <a:avLst/>
          </a:prstGeom>
        </p:spPr>
        <p:txBody>
          <a:bodyPr wrap="square">
            <a:spAutoFit/>
          </a:bodyPr>
          <a:lstStyle/>
          <a:p>
            <a:pPr>
              <a:lnSpc>
                <a:spcPct val="115000"/>
              </a:lnSpc>
              <a:spcAft>
                <a:spcPts val="1000"/>
              </a:spcAft>
            </a:pPr>
            <a:r>
              <a:rPr lang="de-DE" sz="2800" dirty="0">
                <a:solidFill>
                  <a:srgbClr val="FFDD00"/>
                </a:solidFill>
                <a:latin typeface="Calibri" panose="020F0502020204030204" pitchFamily="34" charset="0"/>
                <a:ea typeface="Calibri" panose="020F0502020204030204" pitchFamily="34" charset="0"/>
                <a:cs typeface="Times New Roman" panose="02020603050405020304" pitchFamily="18" charset="0"/>
              </a:rPr>
              <a:t>Fruchtfolge und Anbauverhältnis</a:t>
            </a: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 ha Alternativen (Schnittlauch, Hanf)</a:t>
            </a: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 ha Speise und Stärkekartoffel</a:t>
            </a: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 ha Winterroggen oder Winterweizen</a:t>
            </a: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 ha Luzerne oder Rotklee</a:t>
            </a: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 ha Winterweizen oder </a:t>
            </a:r>
            <a:r>
              <a:rPr lang="de-DE" sz="2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Wintertriticale</a:t>
            </a:r>
            <a:endPar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2,5 ha Hafer, Klee</a:t>
            </a:r>
          </a:p>
        </p:txBody>
      </p:sp>
      <p:pic>
        <p:nvPicPr>
          <p:cNvPr id="13" name="Inhaltsplatzhalter 7"/>
          <p:cNvPicPr>
            <a:picLocks noGrp="1" noChangeAspect="1"/>
          </p:cNvPicPr>
          <p:nvPr>
            <p:ph idx="1"/>
          </p:nvPr>
        </p:nvPicPr>
        <p:blipFill>
          <a:blip r:embed="rId3"/>
          <a:stretch>
            <a:fillRect/>
          </a:stretch>
        </p:blipFill>
        <p:spPr>
          <a:xfrm>
            <a:off x="9923930" y="919322"/>
            <a:ext cx="1872329" cy="1865204"/>
          </a:xfrm>
          <a:prstGeom prst="ellipse">
            <a:avLst/>
          </a:prstGeom>
          <a:ln>
            <a:noFill/>
          </a:ln>
          <a:effectLst>
            <a:softEdge rad="112500"/>
          </a:effectLst>
        </p:spPr>
      </p:pic>
      <p:pic>
        <p:nvPicPr>
          <p:cNvPr id="14" name="Inhaltsplatzhalter 7"/>
          <p:cNvPicPr>
            <a:picLocks noChangeAspect="1"/>
          </p:cNvPicPr>
          <p:nvPr/>
        </p:nvPicPr>
        <p:blipFill>
          <a:blip r:embed="rId3"/>
          <a:stretch>
            <a:fillRect/>
          </a:stretch>
        </p:blipFill>
        <p:spPr>
          <a:xfrm>
            <a:off x="9871581" y="912788"/>
            <a:ext cx="1988324" cy="1876472"/>
          </a:xfrm>
          <a:prstGeom prst="ellipse">
            <a:avLst/>
          </a:prstGeom>
          <a:ln>
            <a:noFill/>
          </a:ln>
          <a:effectLst>
            <a:softEdge rad="112500"/>
          </a:effectLst>
        </p:spPr>
      </p:pic>
    </p:spTree>
    <p:extLst>
      <p:ext uri="{BB962C8B-B14F-4D97-AF65-F5344CB8AC3E}">
        <p14:creationId xmlns:p14="http://schemas.microsoft.com/office/powerpoint/2010/main" val="92116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Forstwirtschaft</a:t>
            </a:r>
            <a:endParaRPr lang="de-AT" sz="4000" b="1" dirty="0">
              <a:solidFill>
                <a:schemeClr val="bg1"/>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3" name="Rechteck 2"/>
          <p:cNvSpPr/>
          <p:nvPr/>
        </p:nvSpPr>
        <p:spPr>
          <a:xfrm>
            <a:off x="161365" y="2191871"/>
            <a:ext cx="5836023" cy="3912418"/>
          </a:xfrm>
          <a:prstGeom prst="rect">
            <a:avLst/>
          </a:prstGeom>
        </p:spPr>
        <p:txBody>
          <a:bodyPr wrap="square">
            <a:spAutoFit/>
          </a:bodyPr>
          <a:lstStyle/>
          <a:p>
            <a:pPr>
              <a:lnSpc>
                <a:spcPct val="107000"/>
              </a:lnSpc>
            </a:pPr>
            <a:r>
              <a:rPr lang="de-AT" sz="2400" dirty="0" smtClean="0">
                <a:solidFill>
                  <a:srgbClr val="FFDD00"/>
                </a:solidFill>
                <a:latin typeface="Calibri" panose="020F0502020204030204" pitchFamily="34" charset="0"/>
                <a:ea typeface="Calibri" panose="020F0502020204030204" pitchFamily="34" charset="0"/>
                <a:cs typeface="Times New Roman" panose="02020603050405020304" pitchFamily="18" charset="0"/>
              </a:rPr>
              <a:t>Der Schul- und Versuchsbetrieb der LFS Edelhof bewirtschaftet </a:t>
            </a:r>
            <a:r>
              <a:rPr lang="de-AT" sz="2400" dirty="0">
                <a:solidFill>
                  <a:srgbClr val="FFDD00"/>
                </a:solidFill>
                <a:latin typeface="Calibri" panose="020F0502020204030204" pitchFamily="34" charset="0"/>
                <a:ea typeface="Calibri" panose="020F0502020204030204" pitchFamily="34" charset="0"/>
                <a:cs typeface="Times New Roman" panose="02020603050405020304" pitchFamily="18" charset="0"/>
              </a:rPr>
              <a:t>6,95 </a:t>
            </a:r>
            <a:r>
              <a:rPr lang="de-AT" sz="2400" dirty="0" smtClean="0">
                <a:solidFill>
                  <a:srgbClr val="FFDD00"/>
                </a:solidFill>
                <a:latin typeface="Calibri" panose="020F0502020204030204" pitchFamily="34" charset="0"/>
                <a:ea typeface="Calibri" panose="020F0502020204030204" pitchFamily="34" charset="0"/>
                <a:cs typeface="Times New Roman" panose="02020603050405020304" pitchFamily="18" charset="0"/>
              </a:rPr>
              <a:t>ha Waldfläche</a:t>
            </a:r>
            <a:r>
              <a:rPr lang="de-AT" sz="2400" dirty="0">
                <a:solidFill>
                  <a:srgbClr val="FFDD00"/>
                </a:solidFill>
                <a:latin typeface="Calibri" panose="020F0502020204030204" pitchFamily="34" charset="0"/>
                <a:ea typeface="Calibri" panose="020F0502020204030204" pitchFamily="34" charset="0"/>
                <a:cs typeface="Times New Roman" panose="02020603050405020304" pitchFamily="18" charset="0"/>
              </a:rPr>
              <a:t>:	</a:t>
            </a:r>
            <a:r>
              <a:rPr lang="de-AT"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AT"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35</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Fichte,</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5% Tannenarten,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49580" indent="449580">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60% Laubholz (Birke, Bergahorn, Eiche,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Esche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Holzanfall p.a. im Durchschnitt 2010 bis 2019:</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30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FM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Blochholz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8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FM 	Schleifholz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20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FM 	Energieholz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6405280" y="3133165"/>
            <a:ext cx="5481919" cy="2397579"/>
          </a:xfrm>
          <a:prstGeom prst="rect">
            <a:avLst/>
          </a:prstGeom>
        </p:spPr>
        <p:txBody>
          <a:bodyPr wrap="square">
            <a:spAutoFit/>
          </a:bodyPr>
          <a:lstStyle/>
          <a:p>
            <a:pPr>
              <a:lnSpc>
                <a:spcPct val="107000"/>
              </a:lnSpc>
              <a:spcAft>
                <a:spcPts val="0"/>
              </a:spcAft>
            </a:pPr>
            <a:r>
              <a:rPr lang="de-AT" sz="2000" dirty="0">
                <a:solidFill>
                  <a:srgbClr val="FFDD00"/>
                </a:solidFill>
                <a:latin typeface="Calibri" panose="020F0502020204030204" pitchFamily="34" charset="0"/>
                <a:ea typeface="Calibri" panose="020F0502020204030204" pitchFamily="34" charset="0"/>
                <a:cs typeface="Times New Roman" panose="02020603050405020304" pitchFamily="18" charset="0"/>
              </a:rPr>
              <a:t>Energiewald:</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2,30 ha	(Weiden, Pappeln</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Holzanfall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	ca. 35 FM (100 </a:t>
            </a:r>
            <a:r>
              <a:rPr lang="de-AT" sz="2000" dirty="0" err="1"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Srm</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Energieholz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rgbClr val="FFDD00"/>
                </a:solidFill>
                <a:latin typeface="Calibri" panose="020F0502020204030204" pitchFamily="34" charset="0"/>
                <a:ea typeface="Calibri" panose="020F0502020204030204" pitchFamily="34" charset="0"/>
                <a:cs typeface="Times New Roman" panose="02020603050405020304" pitchFamily="18" charset="0"/>
              </a:rPr>
              <a:t>Flurgehölze:</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1,20 ha	(Weiden, Pappeln, Erlen,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Birken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Eichen, Wildobstarten)</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Holzanfall p.a.:	ca. 10 FM (25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Srm</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Energieholz</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nhaltsplatzhalter 7"/>
          <p:cNvPicPr>
            <a:picLocks noGrp="1" noChangeAspect="1"/>
          </p:cNvPicPr>
          <p:nvPr>
            <p:ph idx="1"/>
          </p:nvPr>
        </p:nvPicPr>
        <p:blipFill>
          <a:blip r:embed="rId3"/>
          <a:stretch>
            <a:fillRect/>
          </a:stretch>
        </p:blipFill>
        <p:spPr>
          <a:xfrm>
            <a:off x="9840618" y="867620"/>
            <a:ext cx="1974665" cy="1915796"/>
          </a:xfrm>
          <a:prstGeom prst="ellipse">
            <a:avLst/>
          </a:prstGeom>
          <a:ln>
            <a:noFill/>
          </a:ln>
          <a:effectLst>
            <a:softEdge rad="112500"/>
          </a:effectLst>
        </p:spPr>
      </p:pic>
      <p:pic>
        <p:nvPicPr>
          <p:cNvPr id="14" name="Inhaltsplatzhalter 7"/>
          <p:cNvPicPr>
            <a:picLocks noChangeAspect="1"/>
          </p:cNvPicPr>
          <p:nvPr/>
        </p:nvPicPr>
        <p:blipFill>
          <a:blip r:embed="rId3"/>
          <a:stretch>
            <a:fillRect/>
          </a:stretch>
        </p:blipFill>
        <p:spPr>
          <a:xfrm>
            <a:off x="9871581" y="912788"/>
            <a:ext cx="1988324" cy="1876472"/>
          </a:xfrm>
          <a:prstGeom prst="ellipse">
            <a:avLst/>
          </a:prstGeom>
          <a:ln>
            <a:noFill/>
          </a:ln>
          <a:effectLst>
            <a:softEdge rad="112500"/>
          </a:effectLst>
        </p:spPr>
      </p:pic>
    </p:spTree>
    <p:extLst>
      <p:ext uri="{BB962C8B-B14F-4D97-AF65-F5344CB8AC3E}">
        <p14:creationId xmlns:p14="http://schemas.microsoft.com/office/powerpoint/2010/main" val="1321136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Tierhaltung - </a:t>
            </a:r>
            <a:r>
              <a:rPr lang="de-AT" sz="3200" b="1" dirty="0" smtClean="0">
                <a:solidFill>
                  <a:schemeClr val="accent4"/>
                </a:solidFill>
              </a:rPr>
              <a:t>Rinderzucht</a:t>
            </a:r>
            <a:endParaRPr lang="de-AT" sz="3200" b="1" dirty="0">
              <a:solidFill>
                <a:schemeClr val="accent4"/>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5" name="Rechteck 4"/>
          <p:cNvSpPr/>
          <p:nvPr/>
        </p:nvSpPr>
        <p:spPr>
          <a:xfrm>
            <a:off x="1223682" y="2464890"/>
            <a:ext cx="666974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5390148" y="1949824"/>
            <a:ext cx="453378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295835" y="2055813"/>
            <a:ext cx="11214848" cy="407035"/>
          </a:xfrm>
          <a:prstGeom prst="rect">
            <a:avLst/>
          </a:prstGeom>
        </p:spPr>
        <p:txBody>
          <a:bodyPr wrap="square">
            <a:spAutoFit/>
          </a:bodyPr>
          <a:lstStyle/>
          <a:p>
            <a:pPr>
              <a:lnSpc>
                <a:spcPct val="107000"/>
              </a:lnSpc>
              <a:spcAft>
                <a:spcPts val="8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685800" y="2055812"/>
            <a:ext cx="10824884" cy="4095993"/>
          </a:xfrm>
          <a:prstGeom prst="rect">
            <a:avLst/>
          </a:prstGeom>
        </p:spPr>
        <p:txBody>
          <a:bodyPr wrap="square">
            <a:spAutoFit/>
          </a:bodyPr>
          <a:lstStyle/>
          <a:p>
            <a:pPr>
              <a:lnSpc>
                <a:spcPct val="115000"/>
              </a:lnSpc>
              <a:spcAft>
                <a:spcPts val="10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Es befinden sich 30 Milchkühe, 35 Nachzucht- und Mastrinder</a:t>
            </a:r>
            <a:r>
              <a:rPr lang="de-AT"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sowie ein Sprungstier </a:t>
            </a:r>
            <a:endPar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im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Stall des Lehr- und Versuchsbetriebes unserer Schule.</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Unsere aktuelle Leistung der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biologisch geführten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Milchviehherde liegt bei 8.693 kg Milch mit 4,11 % Fett und 3,25 % Eiweiß bei einer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durchschnittlichen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Nutzungsdauer der Milchkühe von 4,9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Jahren.</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 Fitnesswerte befinden sich auch im guten Bereich und zeigen über die Jahre hinweg eine positive Entwicklung, mit einer Zellzahl von 110.000, einem Erstkalbealter von 27 Monaten, einem Besamungsindex von 1,7 und einer Zwischenkalbezeit von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374 Tagen.</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dirty="0">
                <a:latin typeface="Calibri" panose="020F0502020204030204" pitchFamily="34" charset="0"/>
                <a:ea typeface="Calibri" panose="020F0502020204030204" pitchFamily="34" charset="0"/>
                <a:cs typeface="Times New Roman" panose="02020603050405020304" pitchFamily="18"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32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2528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Tierhaltung - </a:t>
            </a:r>
            <a:r>
              <a:rPr lang="de-AT" sz="3200" b="1" dirty="0" smtClean="0">
                <a:solidFill>
                  <a:schemeClr val="accent4"/>
                </a:solidFill>
              </a:rPr>
              <a:t>Rinderzucht</a:t>
            </a:r>
            <a:endParaRPr lang="de-AT" sz="3200" b="1" dirty="0">
              <a:solidFill>
                <a:schemeClr val="accent4"/>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5" name="Rechteck 4"/>
          <p:cNvSpPr/>
          <p:nvPr/>
        </p:nvSpPr>
        <p:spPr>
          <a:xfrm>
            <a:off x="1223682" y="2464890"/>
            <a:ext cx="666974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5390148" y="1949824"/>
            <a:ext cx="453378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295835" y="2055813"/>
            <a:ext cx="11214848" cy="407035"/>
          </a:xfrm>
          <a:prstGeom prst="rect">
            <a:avLst/>
          </a:prstGeom>
        </p:spPr>
        <p:txBody>
          <a:bodyPr wrap="square">
            <a:spAutoFit/>
          </a:bodyPr>
          <a:lstStyle/>
          <a:p>
            <a:pPr>
              <a:lnSpc>
                <a:spcPct val="107000"/>
              </a:lnSpc>
              <a:spcAft>
                <a:spcPts val="8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685800" y="2055812"/>
            <a:ext cx="10824884" cy="5157822"/>
          </a:xfrm>
          <a:prstGeom prst="rect">
            <a:avLst/>
          </a:prstGeom>
        </p:spPr>
        <p:txBody>
          <a:bodyPr wrap="square">
            <a:spAutoFit/>
          </a:bodyPr>
          <a:lstStyle/>
          <a:p>
            <a:pPr>
              <a:lnSpc>
                <a:spcPct val="115000"/>
              </a:lnSpc>
              <a:spcAft>
                <a:spcPts val="10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Unsere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Hauptrasse ist das Fleckvieh, um jedoch dem Gedanken eines Schul- und </a:t>
            </a:r>
            <a:endPar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Versuchsbetriebes gerecht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zu werden, befinden sich auch Vertreterinnen der Rasse Holstein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Friesian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Red</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Holstein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Friesian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Braunvieh,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Pinzgauer</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und ein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Aubrac</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Sprungstier in der Schulherde.</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Gefüttert wird eine ausgewogene Ration bestehend aus Grassilage, Maissilage, Stroh und Kraftfutter als Ergänzungs- und Leistungsfutter. In der Vegetationsperiode wird die Milchviehherde geweidet und die tragenden Kalbinnen befinden sich von April bis Oktober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durchgehend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auf der Weide.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Um am Stand der Dinge in der Milchviehhaltung zu sein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setzen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wir auch moderne Technik im Rinderstall ein. Das Füttern der Rinder übernimmt ein Grundfuttervollautomat der Firma Wasserbauer. Ebenso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sind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eine Aktivitäts- und Brunsterkennungsanlage und ein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Pesenhofer</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Klauenpflegestand im Einsatz</a:t>
            </a:r>
            <a:r>
              <a:rPr lang="de-AT"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dirty="0">
                <a:latin typeface="Calibri" panose="020F0502020204030204" pitchFamily="34" charset="0"/>
                <a:ea typeface="Calibri" panose="020F0502020204030204" pitchFamily="34" charset="0"/>
                <a:cs typeface="Times New Roman" panose="02020603050405020304" pitchFamily="18"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32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0017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Tierhaltung - </a:t>
            </a:r>
            <a:r>
              <a:rPr lang="de-AT" sz="3200" b="1" dirty="0" smtClean="0">
                <a:solidFill>
                  <a:srgbClr val="FA8AB5"/>
                </a:solidFill>
              </a:rPr>
              <a:t>Schweinezucht</a:t>
            </a:r>
            <a:endParaRPr lang="de-AT" sz="3200" b="1" dirty="0">
              <a:solidFill>
                <a:srgbClr val="FA8AB5"/>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5" name="Rechteck 4"/>
          <p:cNvSpPr/>
          <p:nvPr/>
        </p:nvSpPr>
        <p:spPr>
          <a:xfrm>
            <a:off x="1223682" y="2464890"/>
            <a:ext cx="666974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5390148" y="1949824"/>
            <a:ext cx="453378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295835" y="2055813"/>
            <a:ext cx="11214848" cy="4022640"/>
          </a:xfrm>
          <a:prstGeom prst="rect">
            <a:avLst/>
          </a:prstGeom>
        </p:spPr>
        <p:txBody>
          <a:bodyPr wrap="square">
            <a:spAutoFit/>
          </a:bodyPr>
          <a:lstStyle/>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 der LFS Edelhof werden 18 Sauen, 1 Eber und die daraus entstehende Nachzucht gehalten.</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Die Fachschule Edelhof ist Mitglied des Schweinezuchtverbandes PIG-Austria. Daher gehören die Muttersauen den Rassen Landrasse (16 Stück) und Edelschwein (2 Stück) an. Mit diesen Sauen stellen wir Bio-Jungsauen (Landrasse x Edelschwein) her, die an Bio-Ferkelerzeuger verkauft werden. Die männlichen Tiere werden für die Schulküche gemästet und </a:t>
            </a:r>
            <a:r>
              <a:rPr lang="de-AT" sz="2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im </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betriebseigenen Schlachtraum im praktischen Unterricht unter Mitwirkung der Schüler geschlachtet.</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Der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Pietrain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-Eber aus dem Hause Topf wird für die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Rauschestimulation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und zur Belegung von Jungsauen verwendet.</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 der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Abferkelung</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stehen uns FAT2 Buchten zur Verfügung. Seit Herbst 2020 haben wir als zweites System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Welcon</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-Buchten im Einsatz. Die Wartesauen sind, wie die zu deckenden Sauen, in einer Gruppe mit Selbstfangfressständen </a:t>
            </a:r>
            <a:r>
              <a:rPr lang="de-AT"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aufgestallt</a:t>
            </a:r>
            <a:r>
              <a:rPr lang="de-AT"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p:cNvPicPr>
            <a:picLocks noChangeAspect="1"/>
          </p:cNvPicPr>
          <p:nvPr/>
        </p:nvPicPr>
        <p:blipFill>
          <a:blip r:embed="rId3"/>
          <a:stretch>
            <a:fillRect/>
          </a:stretch>
        </p:blipFill>
        <p:spPr>
          <a:xfrm>
            <a:off x="9937476" y="925512"/>
            <a:ext cx="1782416" cy="1851024"/>
          </a:xfrm>
          <a:prstGeom prst="ellipse">
            <a:avLst/>
          </a:prstGeom>
          <a:ln>
            <a:noFill/>
          </a:ln>
          <a:effectLst>
            <a:softEdge rad="112500"/>
          </a:effectLst>
        </p:spPr>
      </p:pic>
    </p:spTree>
    <p:extLst>
      <p:ext uri="{BB962C8B-B14F-4D97-AF65-F5344CB8AC3E}">
        <p14:creationId xmlns:p14="http://schemas.microsoft.com/office/powerpoint/2010/main" val="2036149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Tierhaltung - </a:t>
            </a:r>
            <a:r>
              <a:rPr lang="de-AT" sz="3200" b="1" dirty="0" smtClean="0">
                <a:solidFill>
                  <a:srgbClr val="00B0F0"/>
                </a:solidFill>
              </a:rPr>
              <a:t>Aquakulturanlage</a:t>
            </a:r>
            <a:endParaRPr lang="de-AT" sz="3200" b="1" dirty="0">
              <a:solidFill>
                <a:srgbClr val="00B0F0"/>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5" name="Rechteck 4"/>
          <p:cNvSpPr/>
          <p:nvPr/>
        </p:nvSpPr>
        <p:spPr>
          <a:xfrm>
            <a:off x="1223682" y="2464890"/>
            <a:ext cx="666974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5390148" y="1949824"/>
            <a:ext cx="453378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295835" y="2055813"/>
            <a:ext cx="11214848" cy="407035"/>
          </a:xfrm>
          <a:prstGeom prst="rect">
            <a:avLst/>
          </a:prstGeom>
        </p:spPr>
        <p:txBody>
          <a:bodyPr wrap="square">
            <a:spAutoFit/>
          </a:bodyPr>
          <a:lstStyle/>
          <a:p>
            <a:pPr>
              <a:lnSpc>
                <a:spcPct val="107000"/>
              </a:lnSpc>
              <a:spcAft>
                <a:spcPts val="8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685800" y="2055812"/>
            <a:ext cx="10824884" cy="1105431"/>
          </a:xfrm>
          <a:prstGeom prst="rect">
            <a:avLst/>
          </a:prstGeom>
        </p:spPr>
        <p:txBody>
          <a:bodyPr wrap="square">
            <a:spAutoFit/>
          </a:bodyPr>
          <a:lstStyle/>
          <a:p>
            <a:pPr>
              <a:lnSpc>
                <a:spcPct val="115000"/>
              </a:lnSpc>
              <a:spcAft>
                <a:spcPts val="1000"/>
              </a:spcAft>
            </a:pPr>
            <a:r>
              <a:rPr lang="de-AT" dirty="0">
                <a:latin typeface="Calibri" panose="020F0502020204030204" pitchFamily="34" charset="0"/>
                <a:ea typeface="Calibri" panose="020F0502020204030204" pitchFamily="34" charset="0"/>
                <a:cs typeface="Times New Roman" panose="02020603050405020304" pitchFamily="18"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32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537882" y="2218766"/>
            <a:ext cx="10339384" cy="3488134"/>
          </a:xfrm>
          <a:prstGeom prst="rect">
            <a:avLst/>
          </a:prstGeom>
        </p:spPr>
        <p:txBody>
          <a:bodyPr wrap="square">
            <a:spAutoFit/>
          </a:bodyPr>
          <a:lstStyle/>
          <a:p>
            <a:pPr algn="just">
              <a:lnSpc>
                <a:spcPct val="107000"/>
              </a:lnSpc>
              <a:spcAft>
                <a:spcPts val="800"/>
              </a:spcAft>
            </a:pPr>
            <a:r>
              <a:rPr lang="de-AT" sz="2000" dirty="0">
                <a:solidFill>
                  <a:schemeClr val="bg1"/>
                </a:solidFill>
                <a:ea typeface="Calibri" panose="020F0502020204030204" pitchFamily="34" charset="0"/>
                <a:cs typeface="Times New Roman" panose="02020603050405020304" pitchFamily="18" charset="0"/>
              </a:rPr>
              <a:t>Am Lehr- und Versuchsbetrieb der Landwirtschaftlichen Fachschule Edelhof wird seit </a:t>
            </a:r>
            <a:endParaRPr lang="de-AT" sz="2000" dirty="0" smtClean="0">
              <a:solidFill>
                <a:schemeClr val="bg1"/>
              </a:solidFill>
              <a:ea typeface="Calibri" panose="020F0502020204030204" pitchFamily="34" charset="0"/>
              <a:cs typeface="Times New Roman" panose="02020603050405020304" pitchFamily="18" charset="0"/>
            </a:endParaRPr>
          </a:p>
          <a:p>
            <a:pPr algn="just">
              <a:lnSpc>
                <a:spcPct val="107000"/>
              </a:lnSpc>
              <a:spcAft>
                <a:spcPts val="800"/>
              </a:spcAft>
            </a:pPr>
            <a:r>
              <a:rPr lang="de-AT" sz="2000" dirty="0" smtClean="0">
                <a:solidFill>
                  <a:schemeClr val="bg1"/>
                </a:solidFill>
                <a:ea typeface="Calibri" panose="020F0502020204030204" pitchFamily="34" charset="0"/>
                <a:cs typeface="Times New Roman" panose="02020603050405020304" pitchFamily="18" charset="0"/>
              </a:rPr>
              <a:t>Mai 2019 eine Aquakultur in Form einer Warmwasser-Kreislaufanlage betrieben. In dieser Aquakulturanlage wird der Afrikanische Wels, eine wärmeliebende und schnellwachsende Fischart mit allerbester Futterverwertung gehalten. Dem natürlichen Schwarmverhalten angepasste Besatzdichte, sowie hochwertiges Futter ermöglichen es innerhalb von 5 bis 6 Monaten aus Jungfischen mit 15 Gramm Lebendgewicht einen Speisefisch mit einem Durchschnittsgewicht von 1,5 Kilogramm zu produzieren. Mit der </a:t>
            </a:r>
            <a:r>
              <a:rPr lang="de-AT" sz="2000" dirty="0" err="1" smtClean="0">
                <a:solidFill>
                  <a:schemeClr val="bg1"/>
                </a:solidFill>
                <a:ea typeface="Calibri" panose="020F0502020204030204" pitchFamily="34" charset="0"/>
                <a:cs typeface="Times New Roman" panose="02020603050405020304" pitchFamily="18" charset="0"/>
              </a:rPr>
              <a:t>Edelhofer</a:t>
            </a:r>
            <a:r>
              <a:rPr lang="de-AT" sz="2000" dirty="0" smtClean="0">
                <a:solidFill>
                  <a:schemeClr val="bg1"/>
                </a:solidFill>
                <a:ea typeface="Calibri" panose="020F0502020204030204" pitchFamily="34" charset="0"/>
                <a:cs typeface="Times New Roman" panose="02020603050405020304" pitchFamily="18" charset="0"/>
              </a:rPr>
              <a:t> Kreislaufanlage können somit über 4000 Speisefische jährlich gehalten werden. Das Produktionsvolumen liegt bei ungefähr 6 Tonnen Lebendgewicht bzw. 2500 Kilogramm </a:t>
            </a:r>
            <a:r>
              <a:rPr lang="de-AT" sz="2000" dirty="0" err="1" smtClean="0">
                <a:solidFill>
                  <a:schemeClr val="bg1"/>
                </a:solidFill>
                <a:ea typeface="Calibri" panose="020F0502020204030204" pitchFamily="34" charset="0"/>
                <a:cs typeface="Times New Roman" panose="02020603050405020304" pitchFamily="18" charset="0"/>
              </a:rPr>
              <a:t>Welsfilet</a:t>
            </a:r>
            <a:r>
              <a:rPr lang="de-AT" sz="2000" dirty="0" smtClean="0">
                <a:solidFill>
                  <a:schemeClr val="bg1"/>
                </a:solidFill>
                <a:ea typeface="Calibri" panose="020F0502020204030204" pitchFamily="34" charset="0"/>
                <a:cs typeface="Times New Roman" panose="02020603050405020304" pitchFamily="18" charset="0"/>
              </a:rPr>
              <a:t>, grätenfrei, ohne Haut. Der Wels verfügt über eine einzigartige Fleischqualität von angenehm fester Konsistenz. </a:t>
            </a:r>
            <a:endParaRPr lang="de-DE" sz="2000" dirty="0">
              <a:solidFill>
                <a:schemeClr val="bg1"/>
              </a:solidFill>
              <a:effectLst/>
              <a:ea typeface="Calibri" panose="020F0502020204030204" pitchFamily="34" charset="0"/>
              <a:cs typeface="Times New Roman" panose="02020603050405020304" pitchFamily="18" charset="0"/>
            </a:endParaRP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3930" y="904713"/>
            <a:ext cx="1855587" cy="1857087"/>
          </a:xfrm>
          <a:prstGeom prst="ellipse">
            <a:avLst/>
          </a:prstGeom>
          <a:ln>
            <a:noFill/>
          </a:ln>
          <a:effectLst>
            <a:softEdge rad="112500"/>
          </a:effectLst>
        </p:spPr>
      </p:pic>
    </p:spTree>
    <p:extLst>
      <p:ext uri="{BB962C8B-B14F-4D97-AF65-F5344CB8AC3E}">
        <p14:creationId xmlns:p14="http://schemas.microsoft.com/office/powerpoint/2010/main" val="781947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Tierhaltung - </a:t>
            </a:r>
            <a:r>
              <a:rPr lang="de-AT" sz="3200" b="1" dirty="0" smtClean="0">
                <a:solidFill>
                  <a:schemeClr val="bg1"/>
                </a:solidFill>
              </a:rPr>
              <a:t>Geflügel</a:t>
            </a:r>
            <a:endParaRPr lang="de-AT" sz="3200" b="1" dirty="0">
              <a:solidFill>
                <a:schemeClr val="bg1"/>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5" name="Rechteck 4"/>
          <p:cNvSpPr/>
          <p:nvPr/>
        </p:nvSpPr>
        <p:spPr>
          <a:xfrm>
            <a:off x="1223682" y="2464890"/>
            <a:ext cx="666974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5390148" y="1949824"/>
            <a:ext cx="453378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295835" y="2055813"/>
            <a:ext cx="11214848" cy="407035"/>
          </a:xfrm>
          <a:prstGeom prst="rect">
            <a:avLst/>
          </a:prstGeom>
        </p:spPr>
        <p:txBody>
          <a:bodyPr wrap="square">
            <a:spAutoFit/>
          </a:bodyPr>
          <a:lstStyle/>
          <a:p>
            <a:pPr>
              <a:lnSpc>
                <a:spcPct val="107000"/>
              </a:lnSpc>
              <a:spcAft>
                <a:spcPts val="8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685800" y="2055812"/>
            <a:ext cx="10824884" cy="1105431"/>
          </a:xfrm>
          <a:prstGeom prst="rect">
            <a:avLst/>
          </a:prstGeom>
        </p:spPr>
        <p:txBody>
          <a:bodyPr wrap="square">
            <a:spAutoFit/>
          </a:bodyPr>
          <a:lstStyle/>
          <a:p>
            <a:pPr>
              <a:lnSpc>
                <a:spcPct val="115000"/>
              </a:lnSpc>
              <a:spcAft>
                <a:spcPts val="1000"/>
              </a:spcAft>
            </a:pPr>
            <a:r>
              <a:rPr lang="de-AT" dirty="0">
                <a:latin typeface="Calibri" panose="020F0502020204030204" pitchFamily="34" charset="0"/>
                <a:ea typeface="Calibri" panose="020F0502020204030204" pitchFamily="34" charset="0"/>
                <a:cs typeface="Times New Roman" panose="02020603050405020304" pitchFamily="18"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32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hteck 12"/>
          <p:cNvSpPr/>
          <p:nvPr/>
        </p:nvSpPr>
        <p:spPr>
          <a:xfrm>
            <a:off x="1223682" y="2690336"/>
            <a:ext cx="8406504" cy="2862322"/>
          </a:xfrm>
          <a:prstGeom prst="rect">
            <a:avLst/>
          </a:prstGeom>
        </p:spPr>
        <p:txBody>
          <a:bodyPr wrap="square">
            <a:spAutoFit/>
          </a:bodyPr>
          <a:lstStyle/>
          <a:p>
            <a:r>
              <a:rPr lang="de-AT" sz="2000" dirty="0">
                <a:solidFill>
                  <a:schemeClr val="bg1"/>
                </a:solidFill>
                <a:ea typeface="Calibri" panose="020F0502020204030204" pitchFamily="34" charset="0"/>
                <a:cs typeface="Times New Roman" panose="02020603050405020304" pitchFamily="18" charset="0"/>
              </a:rPr>
              <a:t>Am Lehr- und Versuchsbetrieb der Landwirtschaftlichen Fachschule Edelhof </a:t>
            </a:r>
            <a:r>
              <a:rPr lang="de-AT" sz="2000" dirty="0" smtClean="0">
                <a:solidFill>
                  <a:schemeClr val="bg1"/>
                </a:solidFill>
                <a:ea typeface="Calibri" panose="020F0502020204030204" pitchFamily="34" charset="0"/>
                <a:cs typeface="Times New Roman" panose="02020603050405020304" pitchFamily="18" charset="0"/>
              </a:rPr>
              <a:t>werden </a:t>
            </a:r>
            <a:r>
              <a:rPr lang="de-DE" sz="2000" dirty="0" smtClean="0">
                <a:solidFill>
                  <a:schemeClr val="bg1"/>
                </a:solidFill>
              </a:rPr>
              <a:t>100 Legehennen in  Bodenhaltung mit Auslauf </a:t>
            </a:r>
            <a:r>
              <a:rPr lang="de-DE" sz="2000" dirty="0">
                <a:solidFill>
                  <a:schemeClr val="bg1"/>
                </a:solidFill>
              </a:rPr>
              <a:t>und </a:t>
            </a:r>
            <a:r>
              <a:rPr lang="de-DE" sz="2000" dirty="0" smtClean="0">
                <a:solidFill>
                  <a:schemeClr val="bg1"/>
                </a:solidFill>
              </a:rPr>
              <a:t>Weide gehalten.</a:t>
            </a:r>
            <a:endParaRPr lang="de-DE" sz="2000" dirty="0">
              <a:solidFill>
                <a:schemeClr val="bg1"/>
              </a:solidFill>
            </a:endParaRPr>
          </a:p>
          <a:p>
            <a:r>
              <a:rPr lang="de-DE" sz="2000" dirty="0" smtClean="0">
                <a:solidFill>
                  <a:schemeClr val="bg1"/>
                </a:solidFill>
              </a:rPr>
              <a:t>Legeleistung beträgt  </a:t>
            </a:r>
            <a:r>
              <a:rPr lang="de-DE" sz="2000" dirty="0">
                <a:solidFill>
                  <a:schemeClr val="bg1"/>
                </a:solidFill>
              </a:rPr>
              <a:t>310 Eier je Henne </a:t>
            </a:r>
            <a:r>
              <a:rPr lang="de-DE" sz="2000" dirty="0" smtClean="0">
                <a:solidFill>
                  <a:schemeClr val="bg1"/>
                </a:solidFill>
              </a:rPr>
              <a:t>pro Jahr.</a:t>
            </a:r>
            <a:endParaRPr lang="de-DE" sz="2000" dirty="0">
              <a:solidFill>
                <a:schemeClr val="bg1"/>
              </a:solidFill>
            </a:endParaRPr>
          </a:p>
          <a:p>
            <a:endParaRPr lang="de-DE" sz="2000" dirty="0" smtClean="0">
              <a:solidFill>
                <a:schemeClr val="bg1"/>
              </a:solidFill>
            </a:endParaRPr>
          </a:p>
          <a:p>
            <a:r>
              <a:rPr lang="de-DE" sz="2000" dirty="0" smtClean="0">
                <a:solidFill>
                  <a:schemeClr val="bg1"/>
                </a:solidFill>
              </a:rPr>
              <a:t>Jährlich </a:t>
            </a:r>
            <a:r>
              <a:rPr lang="de-DE" sz="2000" dirty="0">
                <a:solidFill>
                  <a:schemeClr val="bg1"/>
                </a:solidFill>
              </a:rPr>
              <a:t>werden ca. 250 Masthendl gefüttert und mit einem Alter von 10 Wochen im  Praktischen Unterricht geschlachtet und verkaufsfertig </a:t>
            </a:r>
            <a:r>
              <a:rPr lang="de-DE" sz="2000" dirty="0" smtClean="0">
                <a:solidFill>
                  <a:schemeClr val="bg1"/>
                </a:solidFill>
              </a:rPr>
              <a:t>zubereitet</a:t>
            </a:r>
          </a:p>
          <a:p>
            <a:endParaRPr lang="de-DE" sz="2000" dirty="0">
              <a:solidFill>
                <a:schemeClr val="bg1"/>
              </a:solidFill>
            </a:endParaRPr>
          </a:p>
          <a:p>
            <a:r>
              <a:rPr lang="de-DE" sz="2000" dirty="0" smtClean="0">
                <a:solidFill>
                  <a:schemeClr val="bg1"/>
                </a:solidFill>
              </a:rPr>
              <a:t>Ergänzend zur Eier und Fleischproduktion werden auch 50 Weidegänse gehalten.</a:t>
            </a:r>
            <a:endParaRPr lang="de-DE" sz="2000" dirty="0">
              <a:solidFill>
                <a:schemeClr val="bg1"/>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76797" y="919781"/>
            <a:ext cx="1862485" cy="1862485"/>
          </a:xfrm>
          <a:prstGeom prst="ellipse">
            <a:avLst/>
          </a:prstGeom>
          <a:ln>
            <a:noFill/>
          </a:ln>
          <a:effectLst>
            <a:softEdge rad="112500"/>
          </a:effectLst>
        </p:spPr>
      </p:pic>
    </p:spTree>
    <p:extLst>
      <p:ext uri="{BB962C8B-B14F-4D97-AF65-F5344CB8AC3E}">
        <p14:creationId xmlns:p14="http://schemas.microsoft.com/office/powerpoint/2010/main" val="37112143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F873EBE0-0117-4722-B7D7-BE7D136DF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el 1">
            <a:extLst>
              <a:ext uri="{FF2B5EF4-FFF2-40B4-BE49-F238E27FC236}">
                <a16:creationId xmlns:a16="http://schemas.microsoft.com/office/drawing/2014/main" id="{C2735D68-4EEB-484E-8E19-CA10D1B91D55}"/>
              </a:ext>
            </a:extLst>
          </p:cNvPr>
          <p:cNvSpPr>
            <a:spLocks noGrp="1"/>
          </p:cNvSpPr>
          <p:nvPr>
            <p:ph type="title"/>
          </p:nvPr>
        </p:nvSpPr>
        <p:spPr/>
        <p:txBody>
          <a:bodyPr>
            <a:normAutofit/>
          </a:bodyPr>
          <a:lstStyle/>
          <a:p>
            <a:r>
              <a:rPr lang="de-AT" sz="4000" b="1" dirty="0" smtClean="0">
                <a:solidFill>
                  <a:schemeClr val="bg1"/>
                </a:solidFill>
              </a:rPr>
              <a:t>Bereich Tierhaltung - </a:t>
            </a:r>
            <a:r>
              <a:rPr lang="de-AT" sz="3200" b="1" dirty="0" smtClean="0">
                <a:solidFill>
                  <a:srgbClr val="FFFF00"/>
                </a:solidFill>
              </a:rPr>
              <a:t>Bienen</a:t>
            </a:r>
            <a:endParaRPr lang="de-AT" sz="3200" b="1" dirty="0">
              <a:solidFill>
                <a:srgbClr val="FFFF00"/>
              </a:solidFill>
            </a:endParaRPr>
          </a:p>
        </p:txBody>
      </p:sp>
      <p:sp>
        <p:nvSpPr>
          <p:cNvPr id="7" name="Titel 1">
            <a:extLst>
              <a:ext uri="{FF2B5EF4-FFF2-40B4-BE49-F238E27FC236}">
                <a16:creationId xmlns:a16="http://schemas.microsoft.com/office/drawing/2014/main" id="{9951B40C-3FB1-418B-BB26-4DDA6E4786B4}"/>
              </a:ext>
            </a:extLst>
          </p:cNvPr>
          <p:cNvSpPr txBox="1">
            <a:spLocks/>
          </p:cNvSpPr>
          <p:nvPr/>
        </p:nvSpPr>
        <p:spPr>
          <a:xfrm>
            <a:off x="838200" y="1851024"/>
            <a:ext cx="4551947" cy="45096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endParaRPr lang="de-DE" b="1" dirty="0">
              <a:solidFill>
                <a:schemeClr val="bg1"/>
              </a:solidFill>
            </a:endParaRPr>
          </a:p>
        </p:txBody>
      </p:sp>
      <p:sp>
        <p:nvSpPr>
          <p:cNvPr id="8" name="Titel 1">
            <a:extLst>
              <a:ext uri="{FF2B5EF4-FFF2-40B4-BE49-F238E27FC236}">
                <a16:creationId xmlns:a16="http://schemas.microsoft.com/office/drawing/2014/main" id="{744486C5-3C3D-4E9E-B9F7-C3B92CBCD0B1}"/>
              </a:ext>
            </a:extLst>
          </p:cNvPr>
          <p:cNvSpPr txBox="1">
            <a:spLocks/>
          </p:cNvSpPr>
          <p:nvPr/>
        </p:nvSpPr>
        <p:spPr>
          <a:xfrm>
            <a:off x="5474368" y="1851024"/>
            <a:ext cx="5017169" cy="372360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de-DE" sz="1700" dirty="0">
              <a:solidFill>
                <a:schemeClr val="bg1"/>
              </a:solidFill>
            </a:endParaRPr>
          </a:p>
        </p:txBody>
      </p:sp>
      <p:sp>
        <p:nvSpPr>
          <p:cNvPr id="5" name="Rechteck 4"/>
          <p:cNvSpPr/>
          <p:nvPr/>
        </p:nvSpPr>
        <p:spPr>
          <a:xfrm>
            <a:off x="1223682" y="2464890"/>
            <a:ext cx="666974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hteck 10"/>
          <p:cNvSpPr/>
          <p:nvPr/>
        </p:nvSpPr>
        <p:spPr>
          <a:xfrm>
            <a:off x="5390148" y="1949824"/>
            <a:ext cx="4533782" cy="425501"/>
          </a:xfrm>
          <a:prstGeom prst="rect">
            <a:avLst/>
          </a:prstGeom>
        </p:spPr>
        <p:txBody>
          <a:bodyPr wrap="square">
            <a:spAutoFit/>
          </a:bodyPr>
          <a:lstStyle/>
          <a:p>
            <a:pPr>
              <a:lnSpc>
                <a:spcPct val="115000"/>
              </a:lnSpc>
              <a:spcAft>
                <a:spcPts val="10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295835" y="2055813"/>
            <a:ext cx="11214848" cy="407035"/>
          </a:xfrm>
          <a:prstGeom prst="rect">
            <a:avLst/>
          </a:prstGeom>
        </p:spPr>
        <p:txBody>
          <a:bodyPr wrap="square">
            <a:spAutoFit/>
          </a:bodyPr>
          <a:lstStyle/>
          <a:p>
            <a:pPr>
              <a:lnSpc>
                <a:spcPct val="107000"/>
              </a:lnSpc>
              <a:spcAft>
                <a:spcPts val="800"/>
              </a:spcAft>
            </a:pPr>
            <a:endParaRPr lang="de-DE"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685800" y="2055812"/>
            <a:ext cx="10824884" cy="1105431"/>
          </a:xfrm>
          <a:prstGeom prst="rect">
            <a:avLst/>
          </a:prstGeom>
        </p:spPr>
        <p:txBody>
          <a:bodyPr wrap="square">
            <a:spAutoFit/>
          </a:bodyPr>
          <a:lstStyle/>
          <a:p>
            <a:pPr>
              <a:lnSpc>
                <a:spcPct val="115000"/>
              </a:lnSpc>
              <a:spcAft>
                <a:spcPts val="1000"/>
              </a:spcAft>
            </a:pPr>
            <a:r>
              <a:rPr lang="de-AT" dirty="0">
                <a:latin typeface="Calibri" panose="020F0502020204030204" pitchFamily="34" charset="0"/>
                <a:ea typeface="Calibri" panose="020F0502020204030204" pitchFamily="34" charset="0"/>
                <a:cs typeface="Times New Roman" panose="02020603050405020304" pitchFamily="18" charset="0"/>
              </a:rPr>
              <a:t>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AT" sz="3200" dirty="0">
                <a:latin typeface="Calibri" panose="020F0502020204030204" pitchFamily="34" charset="0"/>
                <a:ea typeface="Calibri" panose="020F0502020204030204" pitchFamily="34" charset="0"/>
                <a:cs typeface="Times New Roman" panose="02020603050405020304" pitchFamily="18" charset="0"/>
              </a:rPr>
              <a: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6679" y="1055173"/>
            <a:ext cx="1762603" cy="1591702"/>
          </a:xfrm>
          <a:prstGeom prst="flowChartConnector">
            <a:avLst/>
          </a:prstGeom>
        </p:spPr>
      </p:pic>
      <p:sp>
        <p:nvSpPr>
          <p:cNvPr id="6" name="Rechteck 5"/>
          <p:cNvSpPr/>
          <p:nvPr/>
        </p:nvSpPr>
        <p:spPr>
          <a:xfrm>
            <a:off x="1323833" y="2375326"/>
            <a:ext cx="8390573" cy="2215991"/>
          </a:xfrm>
          <a:prstGeom prst="rect">
            <a:avLst/>
          </a:prstGeom>
        </p:spPr>
        <p:txBody>
          <a:bodyPr wrap="square">
            <a:spAutoFit/>
          </a:bodyPr>
          <a:lstStyle/>
          <a:p>
            <a:pPr>
              <a:lnSpc>
                <a:spcPct val="150000"/>
              </a:lnSpc>
            </a:pPr>
            <a:r>
              <a:rPr lang="de-DE" sz="2000" dirty="0" smtClean="0">
                <a:solidFill>
                  <a:schemeClr val="bg1"/>
                </a:solidFill>
              </a:rPr>
              <a:t>Am Lehr- und Versuchsbetrieb stehen  auch 6 </a:t>
            </a:r>
            <a:r>
              <a:rPr lang="de-DE" sz="2000" dirty="0">
                <a:solidFill>
                  <a:schemeClr val="bg1"/>
                </a:solidFill>
              </a:rPr>
              <a:t>„sanftmütige“ </a:t>
            </a:r>
            <a:r>
              <a:rPr lang="de-DE" sz="2000" dirty="0" smtClean="0">
                <a:solidFill>
                  <a:schemeClr val="bg1"/>
                </a:solidFill>
              </a:rPr>
              <a:t>Bienenvölker </a:t>
            </a:r>
            <a:r>
              <a:rPr lang="de-DE" sz="2000" dirty="0">
                <a:solidFill>
                  <a:schemeClr val="bg1"/>
                </a:solidFill>
              </a:rPr>
              <a:t>der Rasse </a:t>
            </a:r>
            <a:r>
              <a:rPr lang="de-DE" sz="2000" dirty="0" err="1">
                <a:solidFill>
                  <a:schemeClr val="bg1"/>
                </a:solidFill>
              </a:rPr>
              <a:t>Carnica</a:t>
            </a:r>
            <a:r>
              <a:rPr lang="de-DE" sz="2000" dirty="0">
                <a:solidFill>
                  <a:schemeClr val="bg1"/>
                </a:solidFill>
              </a:rPr>
              <a:t> </a:t>
            </a:r>
            <a:r>
              <a:rPr lang="de-DE" sz="2000" dirty="0" smtClean="0">
                <a:solidFill>
                  <a:schemeClr val="bg1"/>
                </a:solidFill>
              </a:rPr>
              <a:t> </a:t>
            </a:r>
            <a:r>
              <a:rPr lang="de-DE" sz="2000" dirty="0">
                <a:solidFill>
                  <a:schemeClr val="bg1"/>
                </a:solidFill>
              </a:rPr>
              <a:t>für den Unterricht in der Neigungsgruppe  „Imkerei“ und für  Imkereikurse zur Verfügung</a:t>
            </a:r>
            <a:r>
              <a:rPr lang="de-DE" sz="2000" dirty="0" smtClean="0">
                <a:solidFill>
                  <a:schemeClr val="bg1"/>
                </a:solidFill>
              </a:rPr>
              <a:t>. Die Imkereiprodukte sind im Hofladen der Schule erhältlich.</a:t>
            </a:r>
            <a:endParaRPr lang="de-DE" sz="2000" dirty="0">
              <a:solidFill>
                <a:schemeClr val="bg1"/>
              </a:solidFill>
            </a:endParaRPr>
          </a:p>
          <a:p>
            <a:r>
              <a:rPr lang="de-DE" dirty="0"/>
              <a:t> </a:t>
            </a:r>
          </a:p>
        </p:txBody>
      </p:sp>
    </p:spTree>
    <p:extLst>
      <p:ext uri="{BB962C8B-B14F-4D97-AF65-F5344CB8AC3E}">
        <p14:creationId xmlns:p14="http://schemas.microsoft.com/office/powerpoint/2010/main" val="33973545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939</Words>
  <Application>Microsoft Office PowerPoint</Application>
  <PresentationFormat>Breitbild</PresentationFormat>
  <Paragraphs>79</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Calibri Light</vt:lpstr>
      <vt:lpstr>Times New Roman</vt:lpstr>
      <vt:lpstr>Office</vt:lpstr>
      <vt:lpstr>PowerPoint-Präsentation</vt:lpstr>
      <vt:lpstr>Bereich Pflanzenbau</vt:lpstr>
      <vt:lpstr>Bereich Forstwirtschaft</vt:lpstr>
      <vt:lpstr>Bereich Tierhaltung - Rinderzucht</vt:lpstr>
      <vt:lpstr>Bereich Tierhaltung - Rinderzucht</vt:lpstr>
      <vt:lpstr>Bereich Tierhaltung - Schweinezucht</vt:lpstr>
      <vt:lpstr>Bereich Tierhaltung - Aquakulturanlage</vt:lpstr>
      <vt:lpstr>Bereich Tierhaltung - Geflügel</vt:lpstr>
      <vt:lpstr>Bereich Tierhaltung - Bienen</vt:lpstr>
      <vt:lpstr>Bereich Tierhaltung - Pferdewirtschaft</vt:lpstr>
      <vt:lpstr>Bereich Tierhaltung - Pferdewirtschaft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Leutgeb Alexander</dc:creator>
  <cp:lastModifiedBy>Berger Sandra</cp:lastModifiedBy>
  <cp:revision>63</cp:revision>
  <dcterms:created xsi:type="dcterms:W3CDTF">2019-10-02T13:55:57Z</dcterms:created>
  <dcterms:modified xsi:type="dcterms:W3CDTF">2021-05-04T11:01:31Z</dcterms:modified>
</cp:coreProperties>
</file>